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  <p:sldMasterId id="2147483706" r:id="rId5"/>
  </p:sldMasterIdLst>
  <p:notesMasterIdLst>
    <p:notesMasterId r:id="rId26"/>
  </p:notesMasterIdLst>
  <p:sldIdLst>
    <p:sldId id="258" r:id="rId6"/>
    <p:sldId id="301" r:id="rId7"/>
    <p:sldId id="338" r:id="rId8"/>
    <p:sldId id="352" r:id="rId9"/>
    <p:sldId id="351" r:id="rId10"/>
    <p:sldId id="353" r:id="rId11"/>
    <p:sldId id="354" r:id="rId12"/>
    <p:sldId id="356" r:id="rId13"/>
    <p:sldId id="337" r:id="rId14"/>
    <p:sldId id="357" r:id="rId15"/>
    <p:sldId id="348" r:id="rId16"/>
    <p:sldId id="349" r:id="rId17"/>
    <p:sldId id="359" r:id="rId18"/>
    <p:sldId id="360" r:id="rId19"/>
    <p:sldId id="333" r:id="rId20"/>
    <p:sldId id="358" r:id="rId21"/>
    <p:sldId id="347" r:id="rId22"/>
    <p:sldId id="346" r:id="rId23"/>
    <p:sldId id="345" r:id="rId24"/>
    <p:sldId id="34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s" id="{CBB0618F-8C9C-4839-B26C-8881D61FF1AD}">
          <p14:sldIdLst>
            <p14:sldId id="258"/>
          </p14:sldIdLst>
        </p14:section>
        <p14:section name="Content" id="{31AA3DAF-B172-4850-B7AA-25DCE5D156E6}">
          <p14:sldIdLst>
            <p14:sldId id="301"/>
            <p14:sldId id="338"/>
            <p14:sldId id="352"/>
            <p14:sldId id="351"/>
            <p14:sldId id="353"/>
            <p14:sldId id="354"/>
            <p14:sldId id="356"/>
            <p14:sldId id="337"/>
            <p14:sldId id="357"/>
            <p14:sldId id="348"/>
            <p14:sldId id="349"/>
            <p14:sldId id="359"/>
            <p14:sldId id="360"/>
            <p14:sldId id="333"/>
            <p14:sldId id="358"/>
            <p14:sldId id="347"/>
            <p14:sldId id="346"/>
            <p14:sldId id="345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ast, John" initials="MJ" lastIdx="1" clrIdx="0">
    <p:extLst>
      <p:ext uri="{19B8F6BF-5375-455C-9EA6-DF929625EA0E}">
        <p15:presenceInfo xmlns:p15="http://schemas.microsoft.com/office/powerpoint/2012/main" userId="S::jmorast@hrgreen.com::ed851d77-4311-4b90-81c2-d0e9b43bf3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>
        <p:scale>
          <a:sx n="112" d="100"/>
          <a:sy n="112" d="100"/>
        </p:scale>
        <p:origin x="55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54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FE712-0C2F-45B9-8C4A-D4E8E9EFE58C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EC149-88D9-4057-BB1B-3F481E188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73FC2C-2587-E249-8A71-FE01B8201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"/>
            <a:ext cx="12192000" cy="252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76764-B2CC-2B46-9746-1FC010EC2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13500"/>
            <a:ext cx="12192000" cy="44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1964" y="2798105"/>
            <a:ext cx="10007035" cy="19594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rgbClr val="90C226"/>
                </a:solidFill>
              </a:defRPr>
            </a:lvl1pPr>
          </a:lstStyle>
          <a:p>
            <a:r>
              <a:rPr lang="en-US" dirty="0"/>
              <a:t>Project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5094" y="4800557"/>
            <a:ext cx="9973905" cy="76621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rgbClr val="40404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  |  Location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B8E9819-9B98-487B-A2F4-AF91D9376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86" y="135913"/>
            <a:ext cx="1614709" cy="1734932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470A8EC-E3E3-4005-BED9-A1B13C7B0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345800-5340-45D7-B7CA-62E61E435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51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itle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8157" y="1762323"/>
            <a:ext cx="9986747" cy="74574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 Title, Arial 44pt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0930D9-97DE-D54E-B2E6-6FE99C3D9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8427" y="2671763"/>
            <a:ext cx="9987199" cy="35591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Body Copy, Arial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A5E3119-6186-44FD-9B58-481EE878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D8BC20-C194-461F-BED5-E86D641E5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itle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4506" y="1762323"/>
            <a:ext cx="9974494" cy="74574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 Title, Arial 44pt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0930D9-97DE-D54E-B2E6-6FE99C3D9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4494" y="2671763"/>
            <a:ext cx="5067889" cy="35591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Body Copy, Arial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E7E360-2348-914C-BE84-5E9D12F6D5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8400" y="2670175"/>
            <a:ext cx="4800600" cy="3568700"/>
          </a:xfrm>
          <a:prstGeom prst="rect">
            <a:avLst/>
          </a:prstGeom>
          <a:solidFill>
            <a:srgbClr val="8E8E8E"/>
          </a:solidFill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639CDA2-E7C8-431C-A850-5D5724024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C9D553A-552A-4C94-8590-3552E4CD8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7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itle_2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8020" y="1762323"/>
            <a:ext cx="9973442" cy="74574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 Title, Arial 44pt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2274" y="2663596"/>
            <a:ext cx="4902000" cy="359407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AA8CBB-317A-CA4D-9051-7B9A10553B1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39462" y="2657111"/>
            <a:ext cx="4902000" cy="359407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B0E96E-8FC0-41AD-991A-4237B54E4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CB4B2A2-F1E3-46E3-997E-6D9CCBF16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84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itle_Bullets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8019" y="1762323"/>
            <a:ext cx="9980645" cy="74574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 Title, Arial 44pt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75789" y="2663596"/>
            <a:ext cx="4902000" cy="359407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4F1977-9F67-EC4E-9001-D010BA08C2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400" y="2650823"/>
            <a:ext cx="4800265" cy="3594100"/>
          </a:xfrm>
          <a:prstGeom prst="rect">
            <a:avLst/>
          </a:prstGeom>
          <a:solidFill>
            <a:srgbClr val="8E8E8E"/>
          </a:solidFill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22D2417-6021-4A59-809E-7660C720A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6F5292F-2EA7-4EE8-9895-D4658E440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7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itle_Subtitle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991" y="2590486"/>
            <a:ext cx="9968008" cy="54408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Subtitle, Arial 28pt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A8A7BB-E511-D943-940F-B9DDCBD69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990" y="1762323"/>
            <a:ext cx="9968009" cy="74574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 Title, Arial 44pt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7288D-96D8-C845-A43F-E8F3721EEC8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074505" y="3165113"/>
            <a:ext cx="9968008" cy="284625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1FBE944-C851-4826-AF16-92B3D0507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020AB2E-9719-44D4-9B49-FED706BAA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6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Title_Subtitle_ 2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991" y="2590486"/>
            <a:ext cx="4903376" cy="54408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Subtitle, Arial 28pt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A8A7BB-E511-D943-940F-B9DDCBD69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8020" y="1762323"/>
            <a:ext cx="9973439" cy="74574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Content Title, Arial 44pt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17288D-96D8-C845-A43F-E8F3721EEC8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080990" y="3165113"/>
            <a:ext cx="4903375" cy="284625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A75AC3-764E-2747-89D6-8F694DF9B1A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38086" y="2585888"/>
            <a:ext cx="4903376" cy="54408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Subtitle, Arial 28pt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3B54A15-C2DC-BD4D-848A-314B1D75027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38085" y="3160515"/>
            <a:ext cx="4903375" cy="284625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30623D9-F0AF-4ED2-94DC-1BA14D693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D0352D2-939F-4C83-8E47-B3ADE8549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52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_1_w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A5AEEA9F-F55C-44F4-B9E2-D27639D5B3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1100" y="1562100"/>
            <a:ext cx="9867899" cy="4686300"/>
          </a:xfrm>
          <a:prstGeom prst="rect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566FD37-1C3B-44F4-87B8-F8A44FE53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1A3452-1B1F-47E9-B39C-383A19901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97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Bullet_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0BA89E-5BD4-5043-B90F-92960AEF179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076634" y="1562100"/>
            <a:ext cx="4518022" cy="468629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17CB82-5B21-8148-BA91-CD2DDCC853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8400" y="1562100"/>
            <a:ext cx="4800600" cy="4686299"/>
          </a:xfrm>
          <a:prstGeom prst="rect">
            <a:avLst/>
          </a:prstGeom>
          <a:solidFill>
            <a:srgbClr val="8E8E8E"/>
          </a:solidFill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75E7CDE-E17E-4BA1-ADB5-5CFBC48FE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83FCDE-831E-4FC7-AB6D-E3CDA3BFD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7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eft_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27259C-D88F-6D43-912B-3688B9D7F69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7988" y="1562100"/>
            <a:ext cx="4518022" cy="468629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A9AD11D-B2F6-D24F-966D-5F1354257D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81100" y="1562100"/>
            <a:ext cx="4800600" cy="4686299"/>
          </a:xfrm>
          <a:prstGeom prst="rect">
            <a:avLst/>
          </a:prstGeom>
          <a:solidFill>
            <a:srgbClr val="8E8E8E"/>
          </a:solidFill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F3CADE0-4D71-41C8-95F5-6EC883D92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7C3CA45-CE8F-4DF0-B0D8-BB8114B9E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81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_Body Copy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73072" y="2665460"/>
            <a:ext cx="5078054" cy="359423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None/>
              <a:tabLst/>
              <a:defRPr sz="2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Body Copy, Arial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AAFDE1-FD61-9D40-B430-CE57E35D48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6042" y="1938475"/>
            <a:ext cx="9962958" cy="54408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Subtitle, Arial 28pt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799843-5EBD-8A40-88BB-113CC82B89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51125" y="2665544"/>
            <a:ext cx="4897875" cy="359423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1"/>
                </a:solidFill>
              </a:defRPr>
            </a:lvl1pPr>
            <a:lvl2pPr>
              <a:defRPr sz="1800">
                <a:solidFill>
                  <a:srgbClr val="404041"/>
                </a:solidFill>
              </a:defRPr>
            </a:lvl2pPr>
            <a:lvl3pPr>
              <a:defRPr sz="1600">
                <a:solidFill>
                  <a:srgbClr val="404041"/>
                </a:solidFill>
              </a:defRPr>
            </a:lvl3pPr>
            <a:lvl4pPr>
              <a:buNone/>
              <a:defRPr>
                <a:solidFill>
                  <a:srgbClr val="404041"/>
                </a:solidFill>
              </a:defRPr>
            </a:lvl4pPr>
            <a:lvl5pPr>
              <a:buNone/>
              <a:defRPr>
                <a:solidFill>
                  <a:srgbClr val="404041"/>
                </a:solidFill>
              </a:defRPr>
            </a:lvl5pPr>
          </a:lstStyle>
          <a:p>
            <a:pPr lvl="0"/>
            <a:r>
              <a:rPr lang="en-US" dirty="0"/>
              <a:t>Content, Arial 24pt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26657CC-2AFF-419B-B1B5-CCEAD4DDCAF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61177B-C415-4A7C-8516-AE649FA55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3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196777A-2163-6345-B60F-A0CD9BAE4E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1964" y="2798105"/>
            <a:ext cx="10007035" cy="19594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rgbClr val="90C226"/>
                </a:solidFill>
              </a:defRPr>
            </a:lvl1pPr>
          </a:lstStyle>
          <a:p>
            <a:r>
              <a:rPr lang="en-US" dirty="0"/>
              <a:t>Project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065BF9B-05B1-7443-AA93-71B65B870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874" y="4800557"/>
            <a:ext cx="9968126" cy="76621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rgbClr val="40404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  |  Location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B16FD0-3E45-4B6E-BF8F-68EBEAF77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13500"/>
            <a:ext cx="12192000" cy="44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5BC8EF-EFF3-4933-AB07-2AB17424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84300"/>
          </a:xfrm>
          <a:prstGeom prst="rect">
            <a:avLst/>
          </a:prstGeom>
        </p:spPr>
      </p:pic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DC4FE372-65C8-45F0-8685-37DA7A34B1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683" y="33890"/>
            <a:ext cx="1223361" cy="979316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3D7BE4-AC41-47BC-9221-71A6899DC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333072B-DCAA-4B6F-9162-C44DDD1F6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740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4C7FE01-0C7B-47A9-826B-8FE71509D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1095" y="1776091"/>
            <a:ext cx="8094134" cy="20816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Add Quote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523C399-61F3-F147-A99B-252B10F1E5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971095" y="4724633"/>
            <a:ext cx="8094133" cy="110632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None/>
              <a:tabLst/>
              <a:defRPr sz="2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Quote description, Arial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C98C06B-A351-426B-A2AE-FC43E448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87B75F8-7DBE-4872-AAF5-C29D9129A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61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28B8E43-10F6-40DA-860F-8F495D31FF91}"/>
              </a:ext>
            </a:extLst>
          </p:cNvPr>
          <p:cNvSpPr txBox="1">
            <a:spLocks/>
          </p:cNvSpPr>
          <p:nvPr/>
        </p:nvSpPr>
        <p:spPr>
          <a:xfrm>
            <a:off x="1042173" y="2086226"/>
            <a:ext cx="9084503" cy="2081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8000" b="1" dirty="0"/>
              <a:t>Questions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C8D83E-B935-E945-A869-796680B428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05528" y="4740914"/>
            <a:ext cx="6387144" cy="95507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40404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Please contact (First Name/ Last Name) with any additional questions!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9CBF98C-0E9D-40BD-9B10-287887788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5A44091-F188-43EF-A675-38563E1FE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34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C32C9ED-2CAF-C043-832C-590A4B2737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2329" y="1846712"/>
            <a:ext cx="1936730" cy="1885028"/>
          </a:xfrm>
          <a:prstGeom prst="ellipse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4DB6A6E6-F28F-174C-9720-D47AF45050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329" y="4063991"/>
            <a:ext cx="1936730" cy="1885028"/>
          </a:xfrm>
          <a:prstGeom prst="ellipse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F44DBB54-30F4-0749-9988-1D563E36F4F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2506" y="1846712"/>
            <a:ext cx="1936730" cy="1885028"/>
          </a:xfrm>
          <a:prstGeom prst="ellipse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0CBEE92D-8793-4C44-8841-C4EA14ADF2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2506" y="4063991"/>
            <a:ext cx="1936730" cy="1885028"/>
          </a:xfrm>
          <a:prstGeom prst="ellipse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D7E2B5C-AF62-4B81-BF33-9C126ABC3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D875E20-5F4F-4921-AC01-512EC4679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7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Slide_2_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B0A22-27FE-8E4A-8C50-4E504EB6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12192000" cy="546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8614" y="2798105"/>
            <a:ext cx="10000385" cy="19594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1040" y="4800557"/>
            <a:ext cx="9967959" cy="76621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  |  Location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8490D12B-48B9-47C8-80EF-E6B1F164CE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87843" y="317500"/>
            <a:ext cx="1270000" cy="13843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770B9180-1881-1D4A-8E47-84CBBE05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45" y="135914"/>
            <a:ext cx="1612844" cy="1734932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C58E9CB-A8F7-46A9-B157-979EC6CFB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935CF5C-3660-431E-AD80-16BD5A5EF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66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_1_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A75F9C-7753-4741-89ED-AEF577C0A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"/>
            <a:ext cx="12192000" cy="2527300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0446A9A-36EC-4176-9F8E-ACE7F954EB49}"/>
              </a:ext>
            </a:extLst>
          </p:cNvPr>
          <p:cNvSpPr/>
          <p:nvPr/>
        </p:nvSpPr>
        <p:spPr>
          <a:xfrm rot="16200000">
            <a:off x="5870955" y="537633"/>
            <a:ext cx="448733" cy="12192001"/>
          </a:xfrm>
          <a:prstGeom prst="triangle">
            <a:avLst>
              <a:gd name="adj" fmla="val 0"/>
            </a:avLst>
          </a:prstGeom>
          <a:solidFill>
            <a:schemeClr val="bg2">
              <a:lumMod val="85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15323458-5B71-8E41-8056-87C9076186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1967" y="2832750"/>
            <a:ext cx="2663825" cy="2607829"/>
          </a:xfrm>
          <a:prstGeom prst="ellipse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28309841-DD79-664E-BFA9-4EBD8987E3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4265" y="2832750"/>
            <a:ext cx="2663825" cy="2607829"/>
          </a:xfrm>
          <a:prstGeom prst="ellipse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DF8CE62A-0F37-C24C-BEB2-8FC0BD748C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1858" y="5544476"/>
            <a:ext cx="2663934" cy="471551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rgbClr val="404041"/>
                </a:solidFill>
              </a:defRPr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BB2B81C9-01B9-FF4D-B61B-902671FF93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4265" y="5544476"/>
            <a:ext cx="2663934" cy="471551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rgbClr val="404041"/>
                </a:solidFill>
              </a:defRPr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57C2B0F-A761-7B4E-A1CB-89779F398E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5889" y="126667"/>
            <a:ext cx="9480642" cy="8894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E966C06-2094-1642-A75B-28C6EE2F80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14516" y="1292173"/>
            <a:ext cx="6216663" cy="57876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Transition subtitle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2271E94-552B-4A96-8B97-049C2CDC1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3BC0538-A875-4B82-B71B-5C31B3BA7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0C568F87-D55F-4E73-8013-9BBD9C2E87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4886" y="135913"/>
            <a:ext cx="1614709" cy="17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16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27CE14-0D07-8147-A177-1555F3E57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12192000" cy="546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2140" y="2798105"/>
            <a:ext cx="9966860" cy="19594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111" y="4800557"/>
            <a:ext cx="9953889" cy="76621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Transition Subtitle</a:t>
            </a: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770B9180-1881-1D4A-8E47-84CBBE05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45" y="142399"/>
            <a:ext cx="1612844" cy="1734932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B63F0E8-6987-47BB-84A4-D77E24EDD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9E7046-2635-4D24-8596-9218CDF84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78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EAA8D-0A77-B14D-8BA4-BBC1852EE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0"/>
            <a:ext cx="31877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3013" y="842409"/>
            <a:ext cx="7532457" cy="282250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rgbClr val="90C226"/>
                </a:solidFill>
              </a:defRPr>
            </a:lvl1pPr>
          </a:lstStyle>
          <a:p>
            <a:r>
              <a:rPr lang="en-US" dirty="0"/>
              <a:t>Transition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3617" y="3246933"/>
            <a:ext cx="7532457" cy="76621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rgbClr val="40404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Transition Subtitle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3797C03-F069-DB45-A7AC-B7D0CB3C9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901" y="135913"/>
            <a:ext cx="1614709" cy="1734932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E035F79-BFC3-4CBF-A704-4B02C19D9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0909C2-738D-4972-8389-AE8BFEB5F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90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_4_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8C3FD2-B42B-084B-A1AE-E587F1CC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"/>
            <a:ext cx="12192000" cy="2527300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0446A9A-36EC-4176-9F8E-ACE7F954EB49}"/>
              </a:ext>
            </a:extLst>
          </p:cNvPr>
          <p:cNvSpPr/>
          <p:nvPr/>
        </p:nvSpPr>
        <p:spPr>
          <a:xfrm rot="16200000">
            <a:off x="5870955" y="537633"/>
            <a:ext cx="448733" cy="12192001"/>
          </a:xfrm>
          <a:prstGeom prst="triangle">
            <a:avLst>
              <a:gd name="adj" fmla="val 0"/>
            </a:avLst>
          </a:prstGeom>
          <a:solidFill>
            <a:schemeClr val="bg2">
              <a:lumMod val="85000"/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2A2D612F-9C33-EE48-8BF1-EF2380F9B5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406" y="3214381"/>
            <a:ext cx="1936723" cy="1896012"/>
          </a:xfrm>
          <a:prstGeom prst="ellipse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AC675730-47CB-4B47-92D4-6DE19F928C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7309" y="5245492"/>
            <a:ext cx="1936723" cy="342839"/>
          </a:xfrm>
          <a:prstGeom prst="rect">
            <a:avLst/>
          </a:prstGeom>
        </p:spPr>
        <p:txBody>
          <a:bodyPr/>
          <a:lstStyle>
            <a:lvl1pPr algn="ctr">
              <a:buNone/>
              <a:defRPr sz="1400"/>
            </a:lvl1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D60B3E8-B88F-894A-AD50-5CE819086D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2531" y="2119752"/>
            <a:ext cx="7726469" cy="1583624"/>
          </a:xfrm>
          <a:prstGeom prst="rect">
            <a:avLst/>
          </a:prstGeom>
        </p:spPr>
        <p:txBody>
          <a:bodyPr anchor="b"/>
          <a:lstStyle>
            <a:lvl1pPr algn="l">
              <a:defRPr sz="5400" b="0" cap="none"/>
            </a:lvl1pPr>
          </a:lstStyle>
          <a:p>
            <a:r>
              <a:rPr lang="en-US" dirty="0"/>
              <a:t>Transition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B933241-9DF5-214B-AF84-A488268E95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22531" y="4760356"/>
            <a:ext cx="7726469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rgbClr val="40404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Transition Subtitle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F10BA2-C7D1-4C85-88ED-C1D16A4F1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22A205-C8C6-4FC0-B356-A1F3D9E49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20A263D-259F-4545-81CD-ABD646995F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4886" y="135913"/>
            <a:ext cx="1614709" cy="17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30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68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A5AEEA9F-F55C-44F4-B9E2-D27639D5B3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8E8E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4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DEAA014-0FE2-4305-BDB1-EADDB9CB5C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683" y="33890"/>
            <a:ext cx="1223361" cy="979316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2607889-78DF-4A62-A9A6-1C0090B41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E83E0DC-B928-4F02-A684-39FDB31DB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7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84" r:id="rId8"/>
    <p:sldLayoutId id="214748369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800" kern="1200">
          <a:solidFill>
            <a:srgbClr val="40404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600" kern="1200">
          <a:solidFill>
            <a:srgbClr val="40404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400" kern="1200">
          <a:solidFill>
            <a:srgbClr val="40404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200" kern="1200">
          <a:solidFill>
            <a:srgbClr val="40404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200" kern="1200">
          <a:solidFill>
            <a:srgbClr val="40404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">
          <p15:clr>
            <a:srgbClr val="F26B43"/>
          </p15:clr>
        </p15:guide>
        <p15:guide id="2" pos="6960">
          <p15:clr>
            <a:srgbClr val="F26B43"/>
          </p15:clr>
        </p15:guide>
        <p15:guide id="3" orient="horz" pos="2208">
          <p15:clr>
            <a:srgbClr val="F26B43"/>
          </p15:clr>
        </p15:guide>
        <p15:guide id="4" orient="horz" pos="3192">
          <p15:clr>
            <a:srgbClr val="F26B43"/>
          </p15:clr>
        </p15:guide>
        <p15:guide id="5" orient="horz" pos="216">
          <p15:clr>
            <a:srgbClr val="F26B43"/>
          </p15:clr>
        </p15:guide>
        <p15:guide id="6" orient="horz" pos="120">
          <p15:clr>
            <a:srgbClr val="F26B43"/>
          </p15:clr>
        </p15:guide>
        <p15:guide id="7" orient="horz" pos="984">
          <p15:clr>
            <a:srgbClr val="F26B43"/>
          </p15:clr>
        </p15:guide>
        <p15:guide id="8" orient="horz" pos="1488">
          <p15:clr>
            <a:srgbClr val="F26B43"/>
          </p15:clr>
        </p15:guide>
        <p15:guide id="9" orient="horz" pos="1896">
          <p15:clr>
            <a:srgbClr val="F26B43"/>
          </p15:clr>
        </p15:guide>
        <p15:guide id="10" pos="3936">
          <p15:clr>
            <a:srgbClr val="F26B43"/>
          </p15:clr>
        </p15:guide>
        <p15:guide id="11" orient="horz" pos="576">
          <p15:clr>
            <a:srgbClr val="F26B43"/>
          </p15:clr>
        </p15:guide>
        <p15:guide id="12" orient="horz" pos="39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3FCA4E-6268-CE4D-804F-9C928FDEFFD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413500"/>
            <a:ext cx="12192000" cy="44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69F3E-1661-434E-9363-AA3CC37104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138430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DEAA014-0FE2-4305-BDB1-EADDB9CB5C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8683" y="33890"/>
            <a:ext cx="1223361" cy="979316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159BDD-46D7-4A71-8F99-2546304D7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104" y="6486922"/>
            <a:ext cx="88899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11E22E4-96EB-4971-AEAC-D857C2FD2F78}" type="datetimeFigureOut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FE78F-F280-4330-8ADE-0DA00898B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999" y="6486923"/>
            <a:ext cx="850896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0BA3FBC-0EDE-469F-9B50-2F0736C86C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2D58F-FFC3-416F-BEE6-22FAE51B1381}"/>
              </a:ext>
            </a:extLst>
          </p:cNvPr>
          <p:cNvSpPr txBox="1"/>
          <p:nvPr userDrawn="1"/>
        </p:nvSpPr>
        <p:spPr>
          <a:xfrm>
            <a:off x="2425485" y="116238"/>
            <a:ext cx="3822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Project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7D5A3B-6B2A-44D4-96C2-4425D450BD6E}"/>
              </a:ext>
            </a:extLst>
          </p:cNvPr>
          <p:cNvSpPr txBox="1"/>
          <p:nvPr userDrawn="1"/>
        </p:nvSpPr>
        <p:spPr>
          <a:xfrm>
            <a:off x="2425484" y="360615"/>
            <a:ext cx="3822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0941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800" kern="1200">
          <a:solidFill>
            <a:srgbClr val="40404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600" kern="1200">
          <a:solidFill>
            <a:srgbClr val="40404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400" kern="1200">
          <a:solidFill>
            <a:srgbClr val="40404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200" kern="1200">
          <a:solidFill>
            <a:srgbClr val="40404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4"/>
        </a:buClr>
        <a:buSzPct val="80000"/>
        <a:buFont typeface="Wingdings 3" charset="2"/>
        <a:buChar char=""/>
        <a:defRPr sz="1200" kern="1200">
          <a:solidFill>
            <a:srgbClr val="40404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">
          <p15:clr>
            <a:srgbClr val="F26B43"/>
          </p15:clr>
        </p15:guide>
        <p15:guide id="2" pos="6960">
          <p15:clr>
            <a:srgbClr val="F26B43"/>
          </p15:clr>
        </p15:guide>
        <p15:guide id="3" orient="horz" pos="2208">
          <p15:clr>
            <a:srgbClr val="F26B43"/>
          </p15:clr>
        </p15:guide>
        <p15:guide id="4" orient="horz" pos="3192">
          <p15:clr>
            <a:srgbClr val="F26B43"/>
          </p15:clr>
        </p15:guide>
        <p15:guide id="5" orient="horz" pos="216">
          <p15:clr>
            <a:srgbClr val="F26B43"/>
          </p15:clr>
        </p15:guide>
        <p15:guide id="6" orient="horz" pos="120">
          <p15:clr>
            <a:srgbClr val="F26B43"/>
          </p15:clr>
        </p15:guide>
        <p15:guide id="7" orient="horz" pos="984">
          <p15:clr>
            <a:srgbClr val="F26B43"/>
          </p15:clr>
        </p15:guide>
        <p15:guide id="8" orient="horz" pos="1488">
          <p15:clr>
            <a:srgbClr val="F26B43"/>
          </p15:clr>
        </p15:guide>
        <p15:guide id="9" orient="horz" pos="1896">
          <p15:clr>
            <a:srgbClr val="F26B43"/>
          </p15:clr>
        </p15:guide>
        <p15:guide id="10" pos="3936">
          <p15:clr>
            <a:srgbClr val="F26B43"/>
          </p15:clr>
        </p15:guide>
        <p15:guide id="11" orient="horz" pos="576">
          <p15:clr>
            <a:srgbClr val="F26B43"/>
          </p15:clr>
        </p15:guide>
        <p15:guide id="12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emf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18.emf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emf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21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.emf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DA6F6D-F48B-4BB6-9B96-551E6CCA3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449" y="1993130"/>
            <a:ext cx="11722216" cy="282677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OAKS</a:t>
            </a:r>
            <a:b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CALMING DISCUSSIONS FOLLOW UP</a:t>
            </a:r>
            <a:endParaRPr lang="en-US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981ACDA-BB6C-4738-811D-76E7DB24E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603" y="5270311"/>
            <a:ext cx="5202804" cy="76621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18327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July 14, 2022 – </a:t>
            </a:r>
            <a:r>
              <a:rPr lang="en-US" dirty="0">
                <a:latin typeface="Arial" panose="020B0604020202020204"/>
              </a:rPr>
              <a:t>C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Council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18327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Presented by: John Morast, PE – HR Green Regional Director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7B91E-1446-3E4D-8DBE-599AF95910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D455E87-EE0E-EF40-875D-FCBB4C986B81}" type="datetime1">
              <a:rPr lang="en-US" smtClean="0">
                <a:solidFill>
                  <a:srgbClr val="FF0000"/>
                </a:solidFill>
              </a:rPr>
              <a:t>7/14/2022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7826F-59EB-6149-B38E-FF8D2DA0B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82A79-7766-4663-B287-BE41BF9D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171" y="4543073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378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FBF8A-51C0-45C7-A750-9A6712A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681" y="877826"/>
            <a:ext cx="4795582" cy="1403901"/>
          </a:xfrm>
        </p:spPr>
        <p:txBody>
          <a:bodyPr/>
          <a:lstStyle/>
          <a:p>
            <a:r>
              <a:rPr lang="en-US" dirty="0"/>
              <a:t>Temporary Traffic Calming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31B3B-0293-4109-BE82-6F941FE3E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58" y="1478545"/>
            <a:ext cx="3322528" cy="1606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65CB-10BB-429C-84BF-452A9C87D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75" y="4987795"/>
            <a:ext cx="6232400" cy="1361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EB21B-566C-4EA7-A9A3-D722CABBB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975" y="3844938"/>
            <a:ext cx="1828571" cy="2504762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A9C3E8C-0A5F-456B-94BF-E810B5A4534F}"/>
              </a:ext>
            </a:extLst>
          </p:cNvPr>
          <p:cNvSpPr txBox="1">
            <a:spLocks/>
          </p:cNvSpPr>
          <p:nvPr/>
        </p:nvSpPr>
        <p:spPr>
          <a:xfrm>
            <a:off x="6776815" y="2281727"/>
            <a:ext cx="5690074" cy="142598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Tx/>
              <a:buNone/>
              <a:defRPr sz="2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6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Modular Temporary Traffic Calming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Ramps, crossing sections, pylons, signs, etc.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Mix and match to create desired treatment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7064C-9571-42A2-946A-439766937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791" y="1238045"/>
            <a:ext cx="3529890" cy="200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5264F-C1AD-4B27-B44A-022ACE774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02" y="3243803"/>
            <a:ext cx="388958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FBF8A-51C0-45C7-A750-9A6712A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745745"/>
          </a:xfrm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3D931-0079-4FBF-8A4D-18F1D359C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31" y="2390862"/>
            <a:ext cx="3171453" cy="207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B3AB9-25F1-41F2-8DEE-E1E60A60D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96" y="1404424"/>
            <a:ext cx="3867308" cy="166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599A0A-7880-4071-98B7-24E59D0C7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264" y="3242018"/>
            <a:ext cx="2381290" cy="315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F14272-DCBC-4B77-96D4-143CED24E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09" y="3101217"/>
            <a:ext cx="3982697" cy="315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467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FBF8A-51C0-45C7-A750-9A6712A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796" y="877826"/>
            <a:ext cx="6122781" cy="745745"/>
          </a:xfrm>
        </p:spPr>
        <p:txBody>
          <a:bodyPr/>
          <a:lstStyle/>
          <a:p>
            <a:r>
              <a:rPr lang="en-US" dirty="0"/>
              <a:t>Enforcement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3FDF6B-3350-4685-B104-1432ACDD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3" y="3811748"/>
            <a:ext cx="4088235" cy="229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CCB69E-3EF2-4EE2-8C37-68F002602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003" y="4064488"/>
            <a:ext cx="4574796" cy="230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D9C6A4-0AAF-4BBF-B071-1E52C27C1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2" y="1420973"/>
            <a:ext cx="1905000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E9AA34-4B80-4620-AC7D-6B7611455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813" y="1623571"/>
            <a:ext cx="4381277" cy="274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45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ECA90D-9840-4568-894C-FFDE75C7B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329" y="1872763"/>
            <a:ext cx="5690074" cy="3514783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Any additional Locations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Additional Traffic Calming Measures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Ideas on Outcomes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Next Steps/Direction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D0D279-5480-4815-B92C-7E49E33A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1497905"/>
          </a:xfrm>
        </p:spPr>
        <p:txBody>
          <a:bodyPr/>
          <a:lstStyle/>
          <a:p>
            <a:r>
              <a:rPr lang="en-US" dirty="0"/>
              <a:t>Additional Discussions/ Next Steps</a:t>
            </a:r>
          </a:p>
        </p:txBody>
      </p:sp>
    </p:spTree>
    <p:extLst>
      <p:ext uri="{BB962C8B-B14F-4D97-AF65-F5344CB8AC3E}">
        <p14:creationId xmlns:p14="http://schemas.microsoft.com/office/powerpoint/2010/main" val="3196192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ECA90D-9840-4568-894C-FFDE75C7B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329" y="1872763"/>
            <a:ext cx="5690074" cy="3514783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Any additional Locations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Additional Traffic Calming Measures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Ideas on outcomes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D0D279-5480-4815-B92C-7E49E33A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745745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05647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DA6F6D-F48B-4BB6-9B96-551E6CCA32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183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QUESTIONS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7B91E-1446-3E4D-8DBE-599AF95910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D455E87-EE0E-EF40-875D-FCBB4C986B81}" type="datetime1">
              <a:rPr lang="en-US" smtClean="0">
                <a:solidFill>
                  <a:srgbClr val="FF0000"/>
                </a:solidFill>
              </a:rPr>
              <a:t>7/14/2022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7826F-59EB-6149-B38E-FF8D2DA0B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347E23-3F09-4B3E-9E0E-D29CB187A9B2}"/>
              </a:ext>
            </a:extLst>
          </p:cNvPr>
          <p:cNvGrpSpPr/>
          <p:nvPr/>
        </p:nvGrpSpPr>
        <p:grpSpPr>
          <a:xfrm>
            <a:off x="7125655" y="2257425"/>
            <a:ext cx="2077457" cy="2078024"/>
            <a:chOff x="7293312" y="1325273"/>
            <a:chExt cx="435952" cy="43607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0221D40-AAE0-414A-863E-A55932AF5442}"/>
                </a:ext>
              </a:extLst>
            </p:cNvPr>
            <p:cNvSpPr/>
            <p:nvPr/>
          </p:nvSpPr>
          <p:spPr>
            <a:xfrm>
              <a:off x="7293312" y="1325273"/>
              <a:ext cx="435952" cy="436071"/>
            </a:xfrm>
            <a:custGeom>
              <a:avLst/>
              <a:gdLst>
                <a:gd name="connsiteX0" fmla="*/ 435952 w 435952"/>
                <a:gd name="connsiteY0" fmla="*/ 217950 h 436071"/>
                <a:gd name="connsiteX1" fmla="*/ 218063 w 435952"/>
                <a:gd name="connsiteY1" fmla="*/ 436072 h 436071"/>
                <a:gd name="connsiteX2" fmla="*/ -1 w 435952"/>
                <a:gd name="connsiteY2" fmla="*/ 218123 h 436071"/>
                <a:gd name="connsiteX3" fmla="*/ 217889 w 435952"/>
                <a:gd name="connsiteY3" fmla="*/ 0 h 436071"/>
                <a:gd name="connsiteX4" fmla="*/ 218063 w 435952"/>
                <a:gd name="connsiteY4" fmla="*/ 0 h 436071"/>
                <a:gd name="connsiteX5" fmla="*/ 435952 w 435952"/>
                <a:gd name="connsiteY5" fmla="*/ 217950 h 43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5952" h="436071">
                  <a:moveTo>
                    <a:pt x="435952" y="217950"/>
                  </a:moveTo>
                  <a:cubicBezTo>
                    <a:pt x="436000" y="338367"/>
                    <a:pt x="338447" y="436024"/>
                    <a:pt x="218063" y="436072"/>
                  </a:cubicBezTo>
                  <a:cubicBezTo>
                    <a:pt x="97677" y="436120"/>
                    <a:pt x="48" y="338541"/>
                    <a:pt x="-1" y="218123"/>
                  </a:cubicBezTo>
                  <a:cubicBezTo>
                    <a:pt x="-48" y="97705"/>
                    <a:pt x="97504" y="48"/>
                    <a:pt x="217889" y="0"/>
                  </a:cubicBezTo>
                  <a:cubicBezTo>
                    <a:pt x="217947" y="0"/>
                    <a:pt x="218004" y="0"/>
                    <a:pt x="218063" y="0"/>
                  </a:cubicBezTo>
                  <a:cubicBezTo>
                    <a:pt x="338400" y="0"/>
                    <a:pt x="435952" y="97579"/>
                    <a:pt x="435952" y="217950"/>
                  </a:cubicBezTo>
                </a:path>
              </a:pathLst>
            </a:custGeom>
            <a:solidFill>
              <a:srgbClr val="E18327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0E63878-4B9C-4533-B244-4ED723301756}"/>
                </a:ext>
              </a:extLst>
            </p:cNvPr>
            <p:cNvSpPr/>
            <p:nvPr/>
          </p:nvSpPr>
          <p:spPr>
            <a:xfrm>
              <a:off x="7403685" y="1389784"/>
              <a:ext cx="215639" cy="306791"/>
            </a:xfrm>
            <a:custGeom>
              <a:avLst/>
              <a:gdLst>
                <a:gd name="connsiteX0" fmla="*/ 63453 w 215639"/>
                <a:gd name="connsiteY0" fmla="*/ 306792 h 306791"/>
                <a:gd name="connsiteX1" fmla="*/ 141364 w 215639"/>
                <a:gd name="connsiteY1" fmla="*/ 306792 h 306791"/>
                <a:gd name="connsiteX2" fmla="*/ 141364 w 215639"/>
                <a:gd name="connsiteY2" fmla="*/ 228860 h 306791"/>
                <a:gd name="connsiteX3" fmla="*/ 63453 w 215639"/>
                <a:gd name="connsiteY3" fmla="*/ 228860 h 306791"/>
                <a:gd name="connsiteX4" fmla="*/ 73582 w 215639"/>
                <a:gd name="connsiteY4" fmla="*/ 104689 h 306791"/>
                <a:gd name="connsiteX5" fmla="*/ 73582 w 215639"/>
                <a:gd name="connsiteY5" fmla="*/ 96636 h 306791"/>
                <a:gd name="connsiteX6" fmla="*/ 109767 w 215639"/>
                <a:gd name="connsiteY6" fmla="*/ 60441 h 306791"/>
                <a:gd name="connsiteX7" fmla="*/ 137057 w 215639"/>
                <a:gd name="connsiteY7" fmla="*/ 83915 h 306791"/>
                <a:gd name="connsiteX8" fmla="*/ 137122 w 215639"/>
                <a:gd name="connsiteY8" fmla="*/ 86418 h 306791"/>
                <a:gd name="connsiteX9" fmla="*/ 103447 w 215639"/>
                <a:gd name="connsiteY9" fmla="*/ 128068 h 306791"/>
                <a:gd name="connsiteX10" fmla="*/ 69340 w 215639"/>
                <a:gd name="connsiteY10" fmla="*/ 186604 h 306791"/>
                <a:gd name="connsiteX11" fmla="*/ 69340 w 215639"/>
                <a:gd name="connsiteY11" fmla="*/ 207645 h 306791"/>
                <a:gd name="connsiteX12" fmla="*/ 135910 w 215639"/>
                <a:gd name="connsiteY12" fmla="*/ 207645 h 306791"/>
                <a:gd name="connsiteX13" fmla="*/ 163699 w 215639"/>
                <a:gd name="connsiteY13" fmla="*/ 161752 h 306791"/>
                <a:gd name="connsiteX14" fmla="*/ 215639 w 215639"/>
                <a:gd name="connsiteY14" fmla="*/ 85985 h 306791"/>
                <a:gd name="connsiteX15" fmla="*/ 110373 w 215639"/>
                <a:gd name="connsiteY15" fmla="*/ 0 h 306791"/>
                <a:gd name="connsiteX16" fmla="*/ -1 w 215639"/>
                <a:gd name="connsiteY16" fmla="*/ 104948 h 30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5639" h="306791">
                  <a:moveTo>
                    <a:pt x="63453" y="306792"/>
                  </a:moveTo>
                  <a:lnTo>
                    <a:pt x="141364" y="306792"/>
                  </a:lnTo>
                  <a:lnTo>
                    <a:pt x="141364" y="228860"/>
                  </a:lnTo>
                  <a:lnTo>
                    <a:pt x="63453" y="228860"/>
                  </a:lnTo>
                  <a:close/>
                  <a:moveTo>
                    <a:pt x="73582" y="104689"/>
                  </a:moveTo>
                  <a:lnTo>
                    <a:pt x="73582" y="96636"/>
                  </a:lnTo>
                  <a:cubicBezTo>
                    <a:pt x="74794" y="74295"/>
                    <a:pt x="86567" y="60441"/>
                    <a:pt x="109767" y="60441"/>
                  </a:cubicBezTo>
                  <a:cubicBezTo>
                    <a:pt x="123783" y="59385"/>
                    <a:pt x="136002" y="69894"/>
                    <a:pt x="137057" y="83915"/>
                  </a:cubicBezTo>
                  <a:cubicBezTo>
                    <a:pt x="137120" y="84748"/>
                    <a:pt x="137141" y="85583"/>
                    <a:pt x="137122" y="86418"/>
                  </a:cubicBezTo>
                  <a:cubicBezTo>
                    <a:pt x="137122" y="107460"/>
                    <a:pt x="120674" y="116292"/>
                    <a:pt x="103447" y="128068"/>
                  </a:cubicBezTo>
                  <a:cubicBezTo>
                    <a:pt x="87865" y="139412"/>
                    <a:pt x="69340" y="154046"/>
                    <a:pt x="69340" y="186604"/>
                  </a:cubicBezTo>
                  <a:lnTo>
                    <a:pt x="69340" y="207645"/>
                  </a:lnTo>
                  <a:lnTo>
                    <a:pt x="135910" y="207645"/>
                  </a:lnTo>
                  <a:cubicBezTo>
                    <a:pt x="135910" y="182447"/>
                    <a:pt x="141797" y="176126"/>
                    <a:pt x="163699" y="161752"/>
                  </a:cubicBezTo>
                  <a:cubicBezTo>
                    <a:pt x="195642" y="141576"/>
                    <a:pt x="215639" y="127116"/>
                    <a:pt x="215639" y="85985"/>
                  </a:cubicBezTo>
                  <a:cubicBezTo>
                    <a:pt x="215639" y="27796"/>
                    <a:pt x="163006" y="0"/>
                    <a:pt x="110373" y="0"/>
                  </a:cubicBezTo>
                  <a:cubicBezTo>
                    <a:pt x="44668" y="0"/>
                    <a:pt x="865" y="38360"/>
                    <a:pt x="-1" y="104948"/>
                  </a:cubicBezTo>
                  <a:close/>
                </a:path>
              </a:pathLst>
            </a:custGeom>
            <a:solidFill>
              <a:srgbClr val="FFFFFF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D1E651-F2CE-47AB-B62E-08ECBE898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076" y="3913408"/>
            <a:ext cx="2321561" cy="257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914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36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FBF8A-51C0-45C7-A750-9A6712A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745745"/>
          </a:xfrm>
        </p:spPr>
        <p:txBody>
          <a:bodyPr/>
          <a:lstStyle/>
          <a:p>
            <a:r>
              <a:rPr lang="en-US" dirty="0"/>
              <a:t>Engineering - </a:t>
            </a:r>
            <a:br>
              <a:rPr lang="en-US" dirty="0"/>
            </a:br>
            <a:r>
              <a:rPr lang="en-US" dirty="0"/>
              <a:t>Traffic Calming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55F48A-B80F-4006-A331-133BBAFB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2" y="1250698"/>
            <a:ext cx="4887468" cy="1342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76C7EC-B332-4EBE-A395-018F9FD4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2" y="2529840"/>
            <a:ext cx="4736282" cy="146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53168A-625C-4443-9DA1-771E11A43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686" y="2529840"/>
            <a:ext cx="4669613" cy="1312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6F4F0-130B-41F4-8A66-49CD90D8A6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59" r="9698"/>
          <a:stretch/>
        </p:blipFill>
        <p:spPr>
          <a:xfrm>
            <a:off x="-13651" y="3922407"/>
            <a:ext cx="3070370" cy="232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4CBFE-A32D-402C-B311-8F6C2045D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949" y="3754411"/>
            <a:ext cx="3955420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D89CFD-2F2D-43A2-BCBF-6C5D5CA683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168" y="4266237"/>
            <a:ext cx="2953039" cy="222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8424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FBF8A-51C0-45C7-A750-9A6712A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745745"/>
          </a:xfrm>
        </p:spPr>
        <p:txBody>
          <a:bodyPr/>
          <a:lstStyle/>
          <a:p>
            <a:r>
              <a:rPr lang="en-US" dirty="0"/>
              <a:t>Engineering -</a:t>
            </a:r>
            <a:br>
              <a:rPr lang="en-US" dirty="0"/>
            </a:br>
            <a:r>
              <a:rPr lang="en-US" dirty="0"/>
              <a:t>Traffic Calming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55F48A-B80F-4006-A331-133BBAFB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2" y="1250698"/>
            <a:ext cx="4887468" cy="1342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37D06-ED33-44C8-BFFE-CED40F69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39" y="2593342"/>
            <a:ext cx="4669613" cy="13064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A0B1A4-AB17-4F03-A94B-AC615CF12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579" y="2593342"/>
            <a:ext cx="4806415" cy="1306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57695-541E-4655-A338-2F234F86C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250" y="4228693"/>
            <a:ext cx="2870546" cy="246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05DC6-FDBD-40BF-AE94-9DEA59A74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399" y="3935986"/>
            <a:ext cx="3078851" cy="230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FE147-8F6B-47EE-8A8B-F8ADFF61C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14291"/>
            <a:ext cx="3890769" cy="1586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207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FBF8A-51C0-45C7-A750-9A6712A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745745"/>
          </a:xfrm>
        </p:spPr>
        <p:txBody>
          <a:bodyPr/>
          <a:lstStyle/>
          <a:p>
            <a:r>
              <a:rPr lang="en-US" dirty="0"/>
              <a:t>Engineering – </a:t>
            </a:r>
            <a:br>
              <a:rPr lang="en-US" dirty="0"/>
            </a:br>
            <a:r>
              <a:rPr lang="en-US" dirty="0"/>
              <a:t>Traffic Calming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55F48A-B80F-4006-A331-133BBAFB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2" y="1250698"/>
            <a:ext cx="4887468" cy="13426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34979A-08EF-44AE-80BB-5FB503DC3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1" y="5193676"/>
            <a:ext cx="4669613" cy="1311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8C11E9-9109-44FE-8276-B5BA74919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717" y="5195801"/>
            <a:ext cx="4795582" cy="1332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E61A7-303A-41CD-B67A-1F6915653F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66" t="16928" r="17065" b="16696"/>
          <a:stretch/>
        </p:blipFill>
        <p:spPr>
          <a:xfrm>
            <a:off x="3064784" y="1713530"/>
            <a:ext cx="3529413" cy="200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FD502-3D17-43CC-B45F-5A92BBF595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5" r="7429"/>
          <a:stretch/>
        </p:blipFill>
        <p:spPr>
          <a:xfrm>
            <a:off x="292104" y="3020395"/>
            <a:ext cx="4094051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FCF89-2988-4AB8-8ED2-76EF2C9C99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0732"/>
          <a:stretch/>
        </p:blipFill>
        <p:spPr>
          <a:xfrm>
            <a:off x="7809849" y="2070632"/>
            <a:ext cx="3721749" cy="1933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6FB944-D9AA-4E7A-A914-56426E294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8957" y="3371572"/>
            <a:ext cx="2670604" cy="200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17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FBF8A-51C0-45C7-A750-9A6712A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745745"/>
          </a:xfrm>
        </p:spPr>
        <p:txBody>
          <a:bodyPr/>
          <a:lstStyle/>
          <a:p>
            <a:r>
              <a:rPr lang="en-US" dirty="0"/>
              <a:t>Traffic Calming 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ECA90D-9840-4568-894C-FFDE75C7B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328" y="1353775"/>
            <a:ext cx="6848730" cy="5407752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Traffic Calming Recap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Complaints, Speeding, Safety Forum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Typical traffic calming types 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Potential Traffic Calming Locations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Identified from aerial phots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Drove City and sites to review locations, notes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Possible additional locations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Priority Locations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Potential Temporary Traffic Calming Features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Additional Locations or Types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Next Steps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426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B426B7-EF97-4E79-93EC-01EE66723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39" y="821623"/>
            <a:ext cx="8816622" cy="566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993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ECA90D-9840-4568-894C-FFDE75C7B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329" y="1872763"/>
            <a:ext cx="5690074" cy="3514783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Traffic Calming Recap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City Receives Speeding and Violation Complaints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Deployment of County Speed Trailer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Rapp Farm Community Meeting</a:t>
            </a:r>
          </a:p>
          <a:p>
            <a:pPr lvl="2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Traffic calming, speed and safety meeting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Community Safety Forum Meeting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Traffic Calming Follow Up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Education, Enforcement, Engineering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D0D279-5480-4815-B92C-7E49E33A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745745"/>
          </a:xfrm>
        </p:spPr>
        <p:txBody>
          <a:bodyPr/>
          <a:lstStyle/>
          <a:p>
            <a:r>
              <a:rPr lang="en-US" dirty="0"/>
              <a:t>Traffic Calming Recap</a:t>
            </a:r>
          </a:p>
        </p:txBody>
      </p:sp>
    </p:spTree>
    <p:extLst>
      <p:ext uri="{BB962C8B-B14F-4D97-AF65-F5344CB8AC3E}">
        <p14:creationId xmlns:p14="http://schemas.microsoft.com/office/powerpoint/2010/main" val="212809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ECA90D-9840-4568-894C-FFDE75C7B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329" y="1353775"/>
            <a:ext cx="5690074" cy="5407752"/>
          </a:xfrm>
        </p:spPr>
        <p:txBody>
          <a:bodyPr/>
          <a:lstStyle/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A03E912-76FF-4EC6-82CF-A610E541F66C}"/>
              </a:ext>
            </a:extLst>
          </p:cNvPr>
          <p:cNvSpPr txBox="1">
            <a:spLocks/>
          </p:cNvSpPr>
          <p:nvPr/>
        </p:nvSpPr>
        <p:spPr>
          <a:xfrm>
            <a:off x="1466329" y="2772532"/>
            <a:ext cx="5690074" cy="26040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Tx/>
              <a:buNone/>
              <a:defRPr sz="2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6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Potential Traffic Calming Locations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Identified from aerial phots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Drove City and sites to review locations, notes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Possible additional locations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6655A12-740C-476D-9326-34B5A34EB5F8}"/>
              </a:ext>
            </a:extLst>
          </p:cNvPr>
          <p:cNvSpPr txBox="1">
            <a:spLocks/>
          </p:cNvSpPr>
          <p:nvPr/>
        </p:nvSpPr>
        <p:spPr>
          <a:xfrm>
            <a:off x="6326482" y="877826"/>
            <a:ext cx="6122781" cy="17139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Potential Traffic Calming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2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ECA90D-9840-4568-894C-FFDE75C7B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329" y="1353775"/>
            <a:ext cx="5690074" cy="5407752"/>
          </a:xfrm>
        </p:spPr>
        <p:txBody>
          <a:bodyPr/>
          <a:lstStyle/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332087-7612-4D78-9061-FFB1F9EC8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" y="-5657"/>
            <a:ext cx="10707878" cy="688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6253C-7D55-400E-9A3B-C32C071C5C02}"/>
              </a:ext>
            </a:extLst>
          </p:cNvPr>
          <p:cNvSpPr/>
          <p:nvPr/>
        </p:nvSpPr>
        <p:spPr>
          <a:xfrm>
            <a:off x="2288489" y="4395521"/>
            <a:ext cx="1579026" cy="89876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A5AD4C-CDA8-4231-9F34-5581401B9087}"/>
              </a:ext>
            </a:extLst>
          </p:cNvPr>
          <p:cNvSpPr/>
          <p:nvPr/>
        </p:nvSpPr>
        <p:spPr>
          <a:xfrm>
            <a:off x="5894517" y="3886639"/>
            <a:ext cx="1112820" cy="75919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C6C612-3BF2-4EA8-B0C5-DABC072B459B}"/>
              </a:ext>
            </a:extLst>
          </p:cNvPr>
          <p:cNvSpPr/>
          <p:nvPr/>
        </p:nvSpPr>
        <p:spPr>
          <a:xfrm>
            <a:off x="4955868" y="5207240"/>
            <a:ext cx="1292532" cy="89876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658ADF-A704-4165-BCEC-7A9E7FE9C658}"/>
              </a:ext>
            </a:extLst>
          </p:cNvPr>
          <p:cNvSpPr/>
          <p:nvPr/>
        </p:nvSpPr>
        <p:spPr>
          <a:xfrm>
            <a:off x="6311352" y="1353775"/>
            <a:ext cx="1292532" cy="89876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2A33E6-F0E4-4409-8241-62462986F4FF}"/>
              </a:ext>
            </a:extLst>
          </p:cNvPr>
          <p:cNvSpPr/>
          <p:nvPr/>
        </p:nvSpPr>
        <p:spPr>
          <a:xfrm>
            <a:off x="5766523" y="4634087"/>
            <a:ext cx="1112820" cy="75919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A476D36-846E-440C-94DB-AD630C6B6B57}"/>
              </a:ext>
            </a:extLst>
          </p:cNvPr>
          <p:cNvSpPr/>
          <p:nvPr/>
        </p:nvSpPr>
        <p:spPr>
          <a:xfrm>
            <a:off x="3625689" y="1353775"/>
            <a:ext cx="1112820" cy="75919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3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D6655A12-740C-476D-9326-34B5A34EB5F8}"/>
              </a:ext>
            </a:extLst>
          </p:cNvPr>
          <p:cNvSpPr txBox="1">
            <a:spLocks/>
          </p:cNvSpPr>
          <p:nvPr/>
        </p:nvSpPr>
        <p:spPr>
          <a:xfrm>
            <a:off x="6326482" y="877826"/>
            <a:ext cx="6122781" cy="17139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Potential Priority Calming Locations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EB0B013-6651-4FFC-AE09-D70080E5EE27}"/>
              </a:ext>
            </a:extLst>
          </p:cNvPr>
          <p:cNvSpPr txBox="1">
            <a:spLocks/>
          </p:cNvSpPr>
          <p:nvPr/>
        </p:nvSpPr>
        <p:spPr>
          <a:xfrm>
            <a:off x="6096000" y="2591764"/>
            <a:ext cx="5690074" cy="23460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Tx/>
              <a:buNone/>
              <a:defRPr sz="2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6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Potential Traffic Calming Locations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Spring Farm Rd/E. Pleasant Lakes Rd/Dogwood Ln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Sunset Ln/Ski Ln/Buffalo Rd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East Oaks Rd/E. Pleasant Lakes Rd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Ski Ln/E. Oaks Rd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1A0915-DD04-4CCD-8B45-E530B672A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25" y="689316"/>
            <a:ext cx="5832956" cy="57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2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D6655A12-740C-476D-9326-34B5A34EB5F8}"/>
              </a:ext>
            </a:extLst>
          </p:cNvPr>
          <p:cNvSpPr txBox="1">
            <a:spLocks/>
          </p:cNvSpPr>
          <p:nvPr/>
        </p:nvSpPr>
        <p:spPr>
          <a:xfrm>
            <a:off x="6326482" y="877826"/>
            <a:ext cx="6122781" cy="17139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Potential Priority Calming Locations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EB0B013-6651-4FFC-AE09-D70080E5EE27}"/>
              </a:ext>
            </a:extLst>
          </p:cNvPr>
          <p:cNvSpPr txBox="1">
            <a:spLocks/>
          </p:cNvSpPr>
          <p:nvPr/>
        </p:nvSpPr>
        <p:spPr>
          <a:xfrm>
            <a:off x="6096000" y="2591764"/>
            <a:ext cx="5690074" cy="23460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Tx/>
              <a:buNone/>
              <a:defRPr sz="2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6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Potential Traffic Calming Locations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North Oaks West Rec Center Fields/Park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W. Pleasant Lake Rd/Hill Farm Rd/Raven Rd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060DC-734F-48DB-866C-D5B7DC0E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99" y="1892272"/>
            <a:ext cx="5237650" cy="27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9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D6655A12-740C-476D-9326-34B5A34EB5F8}"/>
              </a:ext>
            </a:extLst>
          </p:cNvPr>
          <p:cNvSpPr txBox="1">
            <a:spLocks/>
          </p:cNvSpPr>
          <p:nvPr/>
        </p:nvSpPr>
        <p:spPr>
          <a:xfrm>
            <a:off x="6326482" y="877826"/>
            <a:ext cx="6122781" cy="17139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Potential Priority Calming Locations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EB0B013-6651-4FFC-AE09-D70080E5EE27}"/>
              </a:ext>
            </a:extLst>
          </p:cNvPr>
          <p:cNvSpPr txBox="1">
            <a:spLocks/>
          </p:cNvSpPr>
          <p:nvPr/>
        </p:nvSpPr>
        <p:spPr>
          <a:xfrm>
            <a:off x="6096000" y="2591764"/>
            <a:ext cx="5690074" cy="17139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Tx/>
              <a:buNone/>
              <a:defRPr sz="2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6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4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3" charset="2"/>
              <a:buChar char=""/>
              <a:defRPr sz="1200" kern="1200">
                <a:solidFill>
                  <a:srgbClr val="4040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Potential Traffic Calming Locations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North Oaks Rd/Oriole Ln/Pleasant Lakes Rd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W. Pleasant Lakes Rd/Island Rd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7C9A30-98C1-4128-B0E8-1F3F8124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73" y="3962685"/>
            <a:ext cx="4048125" cy="2343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293FE7-02A1-433C-9DA6-9BA5B39AD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652" y="1492508"/>
            <a:ext cx="40290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2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FFBF8A-51C0-45C7-A750-9A6712AB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482" y="877826"/>
            <a:ext cx="6122781" cy="745745"/>
          </a:xfrm>
        </p:spPr>
        <p:txBody>
          <a:bodyPr/>
          <a:lstStyle/>
          <a:p>
            <a:r>
              <a:rPr lang="en-US" dirty="0"/>
              <a:t>Traffic Calming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CBB41-A79E-6844-97C7-39F7929CE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fld id="{FC65ECE6-BCB9-C946-BA66-5F7A1CC53C20}" type="datetime1">
              <a:rPr lang="en-US" smtClean="0"/>
              <a:t>7/14/2022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EA562-8913-864F-A627-CB564B84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AD21-2D79-4F2B-A377-8F48C6A0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61" y="4266236"/>
            <a:ext cx="2003276" cy="222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55F48A-B80F-4006-A331-133BBAFB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2" y="1250698"/>
            <a:ext cx="4887468" cy="1342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76C7EC-B332-4EBE-A395-018F9FD41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2" y="2529840"/>
            <a:ext cx="4736282" cy="1463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37D06-ED33-44C8-BFFE-CED40F694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12" y="3872484"/>
            <a:ext cx="4669613" cy="1306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53168A-625C-4443-9DA1-771E11A4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496" y="2494430"/>
            <a:ext cx="4795582" cy="1348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34979A-08EF-44AE-80BB-5FB503DC3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11" y="5193676"/>
            <a:ext cx="4669613" cy="1311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8C11E9-9109-44FE-8276-B5BA749194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1717" y="5195801"/>
            <a:ext cx="4795582" cy="13324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A0B1A4-AB17-4F03-A94B-AC615CF12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4991" y="3872484"/>
            <a:ext cx="4806415" cy="130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68243"/>
      </p:ext>
    </p:extLst>
  </p:cSld>
  <p:clrMapOvr>
    <a:masterClrMapping/>
  </p:clrMapOvr>
</p:sld>
</file>

<file path=ppt/theme/theme1.xml><?xml version="1.0" encoding="utf-8"?>
<a:theme xmlns:a="http://schemas.openxmlformats.org/drawingml/2006/main" name="HR Green Top">
  <a:themeElements>
    <a:clrScheme name="HRGreen">
      <a:dk1>
        <a:srgbClr val="302C2C"/>
      </a:dk1>
      <a:lt1>
        <a:srgbClr val="FFFFFF"/>
      </a:lt1>
      <a:dk2>
        <a:srgbClr val="302C2C"/>
      </a:dk2>
      <a:lt2>
        <a:srgbClr val="FFFFFF"/>
      </a:lt2>
      <a:accent1>
        <a:srgbClr val="90C226"/>
      </a:accent1>
      <a:accent2>
        <a:srgbClr val="54A021"/>
      </a:accent2>
      <a:accent3>
        <a:srgbClr val="0070C0"/>
      </a:accent3>
      <a:accent4>
        <a:srgbClr val="E18327"/>
      </a:accent4>
      <a:accent5>
        <a:srgbClr val="514787"/>
      </a:accent5>
      <a:accent6>
        <a:srgbClr val="16A086"/>
      </a:accent6>
      <a:hlink>
        <a:srgbClr val="E18327"/>
      </a:hlink>
      <a:folHlink>
        <a:srgbClr val="F7C3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-TopGraphic-2020Template" id="{3FA7F35B-9F5E-4896-A15D-7079E96B74A7}" vid="{A23D02AA-9A86-42B3-8BD1-AE32A81B54CE}"/>
    </a:ext>
  </a:extLst>
</a:theme>
</file>

<file path=ppt/theme/theme2.xml><?xml version="1.0" encoding="utf-8"?>
<a:theme xmlns:a="http://schemas.openxmlformats.org/drawingml/2006/main" name="HR Green Top Header">
  <a:themeElements>
    <a:clrScheme name="HRGreen">
      <a:dk1>
        <a:srgbClr val="302C2C"/>
      </a:dk1>
      <a:lt1>
        <a:srgbClr val="FFFFFF"/>
      </a:lt1>
      <a:dk2>
        <a:srgbClr val="302C2C"/>
      </a:dk2>
      <a:lt2>
        <a:srgbClr val="FFFFFF"/>
      </a:lt2>
      <a:accent1>
        <a:srgbClr val="90C226"/>
      </a:accent1>
      <a:accent2>
        <a:srgbClr val="54A021"/>
      </a:accent2>
      <a:accent3>
        <a:srgbClr val="0070C0"/>
      </a:accent3>
      <a:accent4>
        <a:srgbClr val="E18327"/>
      </a:accent4>
      <a:accent5>
        <a:srgbClr val="514787"/>
      </a:accent5>
      <a:accent6>
        <a:srgbClr val="16A086"/>
      </a:accent6>
      <a:hlink>
        <a:srgbClr val="E18327"/>
      </a:hlink>
      <a:folHlink>
        <a:srgbClr val="F7C3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-TopGraphic-2020Template" id="{3FA7F35B-9F5E-4896-A15D-7079E96B74A7}" vid="{2E9EA1FB-EA16-4F97-806B-1F899666EEA1}"/>
    </a:ext>
  </a:extLst>
</a:theme>
</file>

<file path=ppt/theme/theme3.xml><?xml version="1.0" encoding="utf-8"?>
<a:theme xmlns:a="http://schemas.openxmlformats.org/drawingml/2006/main" name="Office Theme">
  <a:themeElements>
    <a:clrScheme name="HRGreen">
      <a:dk1>
        <a:srgbClr val="4D4D4F"/>
      </a:dk1>
      <a:lt1>
        <a:sysClr val="window" lastClr="FFFFFF"/>
      </a:lt1>
      <a:dk2>
        <a:srgbClr val="5E9732"/>
      </a:dk2>
      <a:lt2>
        <a:srgbClr val="CDCECE"/>
      </a:lt2>
      <a:accent1>
        <a:srgbClr val="0070C0"/>
      </a:accent1>
      <a:accent2>
        <a:srgbClr val="16A086"/>
      </a:accent2>
      <a:accent3>
        <a:srgbClr val="97B953"/>
      </a:accent3>
      <a:accent4>
        <a:srgbClr val="E18327"/>
      </a:accent4>
      <a:accent5>
        <a:srgbClr val="C13C2D"/>
      </a:accent5>
      <a:accent6>
        <a:srgbClr val="514787"/>
      </a:accent6>
      <a:hlink>
        <a:srgbClr val="E18327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6A212259D19442BBE00420D14C20F0" ma:contentTypeVersion="12" ma:contentTypeDescription="Create a new document." ma:contentTypeScope="" ma:versionID="62754180fc2f3f9353731e47fbd86b54">
  <xsd:schema xmlns:xsd="http://www.w3.org/2001/XMLSchema" xmlns:xs="http://www.w3.org/2001/XMLSchema" xmlns:p="http://schemas.microsoft.com/office/2006/metadata/properties" xmlns:ns2="6f03efb0-a085-45ba-a7c4-22100e73843f" targetNamespace="http://schemas.microsoft.com/office/2006/metadata/properties" ma:root="true" ma:fieldsID="b61c1d21d78a0ea4de268274fc4aff72" ns2:_="">
    <xsd:import namespace="6f03efb0-a085-45ba-a7c4-22100e7384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03efb0-a085-45ba-a7c4-22100e7384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6CADF2-5F21-4EC9-8BD7-26036B7CE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EB0BD7-463F-48A0-A3C4-32B1EC2807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03efb0-a085-45ba-a7c4-22100e7384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D68AA8-0894-4736-B888-FCEA9E7FA19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6f03efb0-a085-45ba-a7c4-22100e73843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HRG-TopGraphic-2020Template</Template>
  <TotalTime>9394</TotalTime>
  <Words>353</Words>
  <Application>Microsoft Office PowerPoint</Application>
  <PresentationFormat>Widescreen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Source Sans Pro</vt:lpstr>
      <vt:lpstr>Wingdings</vt:lpstr>
      <vt:lpstr>Wingdings 3</vt:lpstr>
      <vt:lpstr>HR Green Top</vt:lpstr>
      <vt:lpstr>HR Green Top Header</vt:lpstr>
      <vt:lpstr>NORTH OAKS TRAFFIC CALMING DISCUSSIONS FOLLOW UP</vt:lpstr>
      <vt:lpstr>Traffic Calming Agenda</vt:lpstr>
      <vt:lpstr>Traffic Calming 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Traffic Calming</vt:lpstr>
      <vt:lpstr>Temporary Traffic Calming</vt:lpstr>
      <vt:lpstr>Education</vt:lpstr>
      <vt:lpstr>Enforcement</vt:lpstr>
      <vt:lpstr>Additional Discussions/ Next Steps</vt:lpstr>
      <vt:lpstr>Next Steps</vt:lpstr>
      <vt:lpstr>QUESTIONS</vt:lpstr>
      <vt:lpstr>PowerPoint Presentation</vt:lpstr>
      <vt:lpstr>Engineering -  Traffic Calming</vt:lpstr>
      <vt:lpstr>Engineering - Traffic Calming</vt:lpstr>
      <vt:lpstr>Engineering –  Traffic Calming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Morast, John</dc:creator>
  <cp:lastModifiedBy>Morast, John</cp:lastModifiedBy>
  <cp:revision>41</cp:revision>
  <dcterms:created xsi:type="dcterms:W3CDTF">2021-05-05T15:56:53Z</dcterms:created>
  <dcterms:modified xsi:type="dcterms:W3CDTF">2022-07-14T23:47:45Z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0x010100D36A212259D19442BBE00420D14C20F0</vt:lpwstr>
  </property>
</Properties>
</file>