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61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394F4-E33D-49A4-A53D-0E7E6C4FBB67}" v="48" dt="2024-01-18T15:58:07.9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C5439-401C-683A-129A-D3E589820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F4D7C-551C-C11E-C7A5-DCF2BBFEFF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6E14C-6175-55BE-B69B-B42EC01EB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8509F-DCD8-01A5-E055-147D7A1FE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B6440-E183-9018-2815-1CC36D265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0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8AB00-868D-7A3C-6ACD-C7A83F70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2ADC46-7D80-2367-028B-04B4C2500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02238-0BB2-100F-4153-15707C12E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531F6-9B5E-6A96-505D-B1501103E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FFF6D-8574-AE43-B9E0-C955A1C3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0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3E85E-34A8-25BD-6271-B706FAFCC7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D1DFAC-985A-37A1-C6C1-B53D09258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7687E-31F4-68E7-1648-4EE33816B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5B930-7AC5-8425-B4E2-6E013082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5EADC-495F-5B3D-6E91-F2C22CC0E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0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: Blue N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2C98418-E084-482C-8308-6601F676DA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-9415" y="65134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rgbClr val="8D98A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4074C89-4446-467E-8F90-75246840D4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40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838F5-6501-2D7E-A16F-81B109BA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43127-FD95-44F3-CCD9-AC78BF47C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CD00D-BCDB-498E-EA7A-2F8D380F4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B5A68-B18A-6D1A-D9D7-2D343235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DD1BA-C3EC-943A-88B6-A8361FD0D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6561-36B9-469B-8EC4-F24ED9C1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CE4DD-A0CA-81F2-C891-CB8332ECF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98382-2650-9A0D-FD25-6A4D5D98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48660-69E2-ADE6-3D50-5BABCB2D0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3E10C-A3BD-6EE9-1346-663A20718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6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51F4E-DB92-D3F1-5241-27F428F66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46529-DC1B-3728-9222-0B3539CB5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E6083-4FA7-69ED-6512-789C61FB7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51729-7119-BDEB-E8CE-C82D7EEC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D5B79-8694-CA6C-0314-DFEA89792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94960D-20D7-6391-7C3A-C006F23E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9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6363A-8B8A-9F89-BD04-E383FDDA5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4096C-DAA4-1320-6B29-42EA59C965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EF00F-A282-7603-BCFD-01683FD51A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4AA393-B0FA-5E38-6F69-CD11168809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F9A724-3140-C8A1-EC90-167F2B350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D8B65B-CEF1-F14B-C90C-1CDCE7FD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8394E-F611-1616-8B13-003AF3299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F08B9-D696-2F0B-B8F8-49B1FCB65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5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B528F-9E69-7770-542C-125870FF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7A8CB6-F84C-FC19-1084-0A8DD8E43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26802-49EA-22D0-F21E-EC795F64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2B7409-9544-6AED-719D-0CE671B0A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9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A6D3-976A-7468-A95E-E431A787A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1DC1FC-6349-7F50-A9EF-087C7CB5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ED6E5-926C-839D-1AA8-D1072A51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3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11F03-F8EB-9041-00A7-3366D9931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D87E5-81A1-9BB7-188C-4DAC264D9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F02AB8-37BA-2D47-C984-A5C4A7F1D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A294BE-E0CA-CD4A-57AD-FEC946615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CBBFB-EFD1-5399-9E7E-D0E3E69A7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21CDF-46B8-6A44-5523-A5480CB1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2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FC889-7C3D-D475-299F-AEDA4ACF9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3A3A19-DBC8-92DB-5AA9-A241A2857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1C0326-6031-306F-A5E4-E5859A13D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6A9C70-2357-C347-DDC9-79B64C9CA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0F498-6FF7-9165-F48A-0EED8D5AA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CE026-A7A2-9482-4D18-F06DD7CF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2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3C7E80-3D7B-0DE0-FC8D-57FD2EA3F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BFE7C-E2F1-9097-6177-28D06DC15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2A1D4-79C5-2032-C083-9B33F4C029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F602D-4949-408F-8177-2DDCBEF7B418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FAE7A-3C00-3FFB-64C5-F669DD76F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118CD-5441-0B9A-1597-5F1002AF8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EB65E-0B74-4C1F-A8CE-9741A8A40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0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enetec.com/products/unified-security/autovu/cloudrunner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C132F8-9CEC-A528-E4EF-D72E5448E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North Oaks Safety &amp; Security Initiative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A7B5B4-70EA-D5F7-402D-3CA6F7230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License Plate Recognition (LPR)</a:t>
            </a:r>
            <a:endParaRPr lang="en-US"/>
          </a:p>
          <a:p>
            <a:pPr algn="l"/>
            <a:r>
              <a:rPr lang="en-US" dirty="0"/>
              <a:t>Pilot</a:t>
            </a:r>
            <a:endParaRPr lang="en-US"/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7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E2F04C-24BE-EAC9-0994-1F9BF9616187}"/>
              </a:ext>
            </a:extLst>
          </p:cNvPr>
          <p:cNvSpPr txBox="1"/>
          <p:nvPr/>
        </p:nvSpPr>
        <p:spPr>
          <a:xfrm>
            <a:off x="599440" y="1198880"/>
            <a:ext cx="119922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LPR technology?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LPR technology allows for the automated detection of license plates.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It is used by law enforcement on official business to convert data associated with vehicle license plates.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data is associated with stolen vehicles, missing persons,  suspect interdiction, and recovery of stolen property.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D8BB09-2E9C-28B1-818F-E9E33D4DEC5A}"/>
              </a:ext>
            </a:extLst>
          </p:cNvPr>
          <p:cNvSpPr txBox="1"/>
          <p:nvPr/>
        </p:nvSpPr>
        <p:spPr>
          <a:xfrm>
            <a:off x="4754880" y="467360"/>
            <a:ext cx="2143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High Level Questions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18376F-A38F-822D-BD19-387E267F56D6}"/>
              </a:ext>
            </a:extLst>
          </p:cNvPr>
          <p:cNvSpPr txBox="1"/>
          <p:nvPr/>
        </p:nvSpPr>
        <p:spPr>
          <a:xfrm>
            <a:off x="599440" y="2853729"/>
            <a:ext cx="102176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LPR record/not record?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LPR cameras capture the make, model, and license plate of a vehicle.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LPR cameras/systems DO NOT record or store any data associated with the occupants of the vehicle.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LPR cameras/systems DOES NOT contain information associated with the address of the vehicle.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461E30-FC5A-24DA-FE5C-622146660941}"/>
              </a:ext>
            </a:extLst>
          </p:cNvPr>
          <p:cNvSpPr txBox="1"/>
          <p:nvPr/>
        </p:nvSpPr>
        <p:spPr>
          <a:xfrm>
            <a:off x="599440" y="4495800"/>
            <a:ext cx="1057853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are the benefits of an LPR system?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LPR can be a powerful deterrent which can prevent criminals from coming further into the community.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LPR is an important tool to assist law enforcement in arresting and prosecuting criminals.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LPR can alert law enforcement immediately when a stolen vehicle has entered the community.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8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6962E-241D-EFED-8412-7DCD2F459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Where will the LPR cameras go?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D175A4-D3A6-B1C0-8137-089E51B8B62B}"/>
              </a:ext>
            </a:extLst>
          </p:cNvPr>
          <p:cNvSpPr/>
          <p:nvPr/>
        </p:nvSpPr>
        <p:spPr>
          <a:xfrm>
            <a:off x="3571875" y="2847975"/>
            <a:ext cx="5219700" cy="2581275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DCF21B-5AB5-26A8-CA90-D7ED799657FF}"/>
              </a:ext>
            </a:extLst>
          </p:cNvPr>
          <p:cNvSpPr txBox="1"/>
          <p:nvPr/>
        </p:nvSpPr>
        <p:spPr>
          <a:xfrm>
            <a:off x="7191375" y="2424113"/>
            <a:ext cx="149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Monarch Way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7C5A86-C290-8CE2-F03A-1E73BBDADCCA}"/>
              </a:ext>
            </a:extLst>
          </p:cNvPr>
          <p:cNvSpPr txBox="1"/>
          <p:nvPr/>
        </p:nvSpPr>
        <p:spPr>
          <a:xfrm>
            <a:off x="5585952" y="2424113"/>
            <a:ext cx="170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Rapp Farm Blvd.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852C80-3D25-0899-2A1B-708C785FC6D3}"/>
              </a:ext>
            </a:extLst>
          </p:cNvPr>
          <p:cNvSpPr txBox="1"/>
          <p:nvPr/>
        </p:nvSpPr>
        <p:spPr>
          <a:xfrm>
            <a:off x="8877300" y="4587359"/>
            <a:ext cx="1219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E. Oaks Rd.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AB04AE-73F1-D60A-10A9-23CE3745DD57}"/>
              </a:ext>
            </a:extLst>
          </p:cNvPr>
          <p:cNvSpPr txBox="1"/>
          <p:nvPr/>
        </p:nvSpPr>
        <p:spPr>
          <a:xfrm>
            <a:off x="7191375" y="5589627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E. Gilfillan Rd.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AD145C-1A95-20E0-1F32-30CDE26FFFC3}"/>
              </a:ext>
            </a:extLst>
          </p:cNvPr>
          <p:cNvSpPr txBox="1"/>
          <p:nvPr/>
        </p:nvSpPr>
        <p:spPr>
          <a:xfrm>
            <a:off x="5276637" y="5589627"/>
            <a:ext cx="1810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Pleasant Lake Rd.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02E5C4F-1520-95AF-8971-12F9CF2E9D9E}"/>
              </a:ext>
            </a:extLst>
          </p:cNvPr>
          <p:cNvSpPr txBox="1"/>
          <p:nvPr/>
        </p:nvSpPr>
        <p:spPr>
          <a:xfrm>
            <a:off x="1890837" y="4069318"/>
            <a:ext cx="1681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Wildflower Way</a:t>
            </a: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D2E7E2BC-EA5B-C162-7456-A4EAB0158E79}"/>
              </a:ext>
            </a:extLst>
          </p:cNvPr>
          <p:cNvSpPr/>
          <p:nvPr/>
        </p:nvSpPr>
        <p:spPr>
          <a:xfrm>
            <a:off x="7634287" y="4956691"/>
            <a:ext cx="295275" cy="2667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2469311F-9FF4-4087-AF15-6AF3B0949530}"/>
              </a:ext>
            </a:extLst>
          </p:cNvPr>
          <p:cNvSpPr/>
          <p:nvPr/>
        </p:nvSpPr>
        <p:spPr>
          <a:xfrm>
            <a:off x="7339012" y="2953822"/>
            <a:ext cx="295275" cy="2667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ar: 5 Points 11">
            <a:extLst>
              <a:ext uri="{FF2B5EF4-FFF2-40B4-BE49-F238E27FC236}">
                <a16:creationId xmlns:a16="http://schemas.microsoft.com/office/drawing/2014/main" id="{85A94DDC-5669-536F-2A2D-8E04352228C4}"/>
              </a:ext>
            </a:extLst>
          </p:cNvPr>
          <p:cNvSpPr/>
          <p:nvPr/>
        </p:nvSpPr>
        <p:spPr>
          <a:xfrm>
            <a:off x="8331987" y="4587359"/>
            <a:ext cx="295275" cy="2667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tar: 5 Points 12">
            <a:extLst>
              <a:ext uri="{FF2B5EF4-FFF2-40B4-BE49-F238E27FC236}">
                <a16:creationId xmlns:a16="http://schemas.microsoft.com/office/drawing/2014/main" id="{55DAB69C-0EA0-B40D-B41D-52C6712813FB}"/>
              </a:ext>
            </a:extLst>
          </p:cNvPr>
          <p:cNvSpPr/>
          <p:nvPr/>
        </p:nvSpPr>
        <p:spPr>
          <a:xfrm>
            <a:off x="6327043" y="2953822"/>
            <a:ext cx="295275" cy="2667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tar: 5 Points 13">
            <a:extLst>
              <a:ext uri="{FF2B5EF4-FFF2-40B4-BE49-F238E27FC236}">
                <a16:creationId xmlns:a16="http://schemas.microsoft.com/office/drawing/2014/main" id="{211AB78A-8B90-0B3A-E85F-2B66BF2C47F4}"/>
              </a:ext>
            </a:extLst>
          </p:cNvPr>
          <p:cNvSpPr/>
          <p:nvPr/>
        </p:nvSpPr>
        <p:spPr>
          <a:xfrm>
            <a:off x="5848350" y="4956691"/>
            <a:ext cx="295275" cy="2667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tar: 5 Points 14">
            <a:extLst>
              <a:ext uri="{FF2B5EF4-FFF2-40B4-BE49-F238E27FC236}">
                <a16:creationId xmlns:a16="http://schemas.microsoft.com/office/drawing/2014/main" id="{6AEF8BD5-90F3-CEAF-55D0-6AE11C144211}"/>
              </a:ext>
            </a:extLst>
          </p:cNvPr>
          <p:cNvSpPr/>
          <p:nvPr/>
        </p:nvSpPr>
        <p:spPr>
          <a:xfrm>
            <a:off x="3695700" y="4120634"/>
            <a:ext cx="295275" cy="2667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ED6B125A-609C-A65C-378D-66373AC10B67}"/>
              </a:ext>
            </a:extLst>
          </p:cNvPr>
          <p:cNvSpPr/>
          <p:nvPr/>
        </p:nvSpPr>
        <p:spPr>
          <a:xfrm>
            <a:off x="690562" y="6030397"/>
            <a:ext cx="295275" cy="2667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3579796-3CC4-6DA4-2DE7-28B3433ED8BC}"/>
              </a:ext>
            </a:extLst>
          </p:cNvPr>
          <p:cNvSpPr txBox="1"/>
          <p:nvPr/>
        </p:nvSpPr>
        <p:spPr>
          <a:xfrm>
            <a:off x="985837" y="6008370"/>
            <a:ext cx="4718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= two (2) cameras (one ingress, one egress) – 12 total cameras</a:t>
            </a:r>
          </a:p>
        </p:txBody>
      </p:sp>
      <p:sp>
        <p:nvSpPr>
          <p:cNvPr id="18" name="Star: 5 Points 17">
            <a:extLst>
              <a:ext uri="{FF2B5EF4-FFF2-40B4-BE49-F238E27FC236}">
                <a16:creationId xmlns:a16="http://schemas.microsoft.com/office/drawing/2014/main" id="{55D400AF-F8E7-8D79-5D14-5694B12E1CFB}"/>
              </a:ext>
            </a:extLst>
          </p:cNvPr>
          <p:cNvSpPr/>
          <p:nvPr/>
        </p:nvSpPr>
        <p:spPr>
          <a:xfrm>
            <a:off x="690562" y="6348413"/>
            <a:ext cx="295275" cy="26670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3BC2AA-125E-1DB7-8A2E-1DAE1A741B62}"/>
              </a:ext>
            </a:extLst>
          </p:cNvPr>
          <p:cNvSpPr txBox="1"/>
          <p:nvPr/>
        </p:nvSpPr>
        <p:spPr>
          <a:xfrm>
            <a:off x="985837" y="6352462"/>
            <a:ext cx="51429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= sites selected for pilot due to daily volume of ingress/egress traffic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005F67-06F5-B912-BB90-55A529EFC637}"/>
              </a:ext>
            </a:extLst>
          </p:cNvPr>
          <p:cNvSpPr txBox="1"/>
          <p:nvPr/>
        </p:nvSpPr>
        <p:spPr>
          <a:xfrm>
            <a:off x="5462012" y="3802499"/>
            <a:ext cx="1267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North Oaks</a:t>
            </a:r>
          </a:p>
        </p:txBody>
      </p:sp>
      <p:pic>
        <p:nvPicPr>
          <p:cNvPr id="22" name="Graphic 21" descr="Map compass outline">
            <a:extLst>
              <a:ext uri="{FF2B5EF4-FFF2-40B4-BE49-F238E27FC236}">
                <a16:creationId xmlns:a16="http://schemas.microsoft.com/office/drawing/2014/main" id="{0F43266F-8DFA-160B-1ED8-F3246829E6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46079" y="2125624"/>
            <a:ext cx="502919" cy="50291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675F161-4CCE-786D-B6A7-8CCE9EF4B05B}"/>
              </a:ext>
            </a:extLst>
          </p:cNvPr>
          <p:cNvSpPr txBox="1"/>
          <p:nvPr/>
        </p:nvSpPr>
        <p:spPr>
          <a:xfrm>
            <a:off x="10655512" y="1882389"/>
            <a:ext cx="2840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3546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F7A4F6-AC52-7A52-67D3-F3A818C88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074C89-4446-467E-8F90-75246840D4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 Box 28">
            <a:extLst>
              <a:ext uri="{FF2B5EF4-FFF2-40B4-BE49-F238E27FC236}">
                <a16:creationId xmlns:a16="http://schemas.microsoft.com/office/drawing/2014/main" id="{130FE516-4664-8520-A392-38413E2C4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460" y="424661"/>
            <a:ext cx="82788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94063"/>
                </a:solidFill>
                <a:ea typeface="Calibri"/>
                <a:cs typeface="Arial" panose="020B0604020202020204" pitchFamily="34" charset="0"/>
              </a:rPr>
              <a:t>LPR System - Genetec </a:t>
            </a:r>
            <a:r>
              <a:rPr lang="en-US" altLang="en-US" sz="3200" dirty="0" err="1">
                <a:solidFill>
                  <a:srgbClr val="094063"/>
                </a:solidFill>
                <a:ea typeface="Calibri"/>
                <a:cs typeface="Arial" panose="020B0604020202020204" pitchFamily="34" charset="0"/>
              </a:rPr>
              <a:t>AutoVu</a:t>
            </a:r>
            <a:r>
              <a:rPr lang="en-US" altLang="en-US" sz="3200" dirty="0">
                <a:solidFill>
                  <a:srgbClr val="094063"/>
                </a:solidFill>
                <a:ea typeface="Calibri"/>
                <a:cs typeface="Arial" panose="020B0604020202020204" pitchFamily="34" charset="0"/>
              </a:rPr>
              <a:t> </a:t>
            </a:r>
            <a:r>
              <a:rPr lang="en-US" altLang="en-US" sz="3200" dirty="0" err="1">
                <a:solidFill>
                  <a:srgbClr val="094063"/>
                </a:solidFill>
                <a:ea typeface="Calibri"/>
                <a:cs typeface="Arial" panose="020B0604020202020204" pitchFamily="34" charset="0"/>
              </a:rPr>
              <a:t>Cloudrunner</a:t>
            </a:r>
            <a:r>
              <a:rPr lang="en-US" altLang="en-US" sz="3200" dirty="0">
                <a:solidFill>
                  <a:srgbClr val="094063"/>
                </a:solidFill>
                <a:ea typeface="Calibri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ECB1C7-8896-8FF3-9A6B-5FE146783B52}"/>
              </a:ext>
            </a:extLst>
          </p:cNvPr>
          <p:cNvSpPr txBox="1"/>
          <p:nvPr/>
        </p:nvSpPr>
        <p:spPr>
          <a:xfrm>
            <a:off x="494950" y="1107347"/>
            <a:ext cx="11283193" cy="9879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12 units to cover identified entrances to the community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/>
              <a:t>Initial Installation cost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$4,760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/>
              <a:t>Per unit cost annually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$2,495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Year 1 Investment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$34,700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Annual Investment after year 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$29,940</a:t>
            </a:r>
          </a:p>
          <a:p>
            <a:pPr lvl="1"/>
            <a:endParaRPr lang="en-US" sz="2400" dirty="0"/>
          </a:p>
          <a:p>
            <a:pPr lvl="1"/>
            <a:endParaRPr lang="en-US" i="1" dirty="0">
              <a:hlinkClick r:id="rId2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hlinkClick r:id="" action="ppaction://noaction"/>
              </a:rPr>
              <a:t>Pricing does not include pole installation &amp; taxes</a:t>
            </a: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endParaRPr lang="en-US" dirty="0">
              <a:hlinkClick r:id="" action="ppaction://noaction"/>
            </a:endParaRPr>
          </a:p>
          <a:p>
            <a:r>
              <a:rPr lang="en-US" dirty="0">
                <a:hlinkClick r:id="" action="ppaction://noaction"/>
              </a:rPr>
              <a:t>https://www.genetec.com/products/unified-security/autovu/cloudrunner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Photo Auto Vu Cloudrunner Mounted Solar Panel Background">
            <a:extLst>
              <a:ext uri="{FF2B5EF4-FFF2-40B4-BE49-F238E27FC236}">
                <a16:creationId xmlns:a16="http://schemas.microsoft.com/office/drawing/2014/main" id="{75FD6EB6-B877-CE52-00BD-FC33364272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523" y="2172748"/>
            <a:ext cx="5997539" cy="357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096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309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North Oaks Safety &amp; Security Initiative</vt:lpstr>
      <vt:lpstr>PowerPoint Presentation</vt:lpstr>
      <vt:lpstr>Where will the LPR cameras go?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North Oaks6</dc:creator>
  <cp:lastModifiedBy>North Oaks6</cp:lastModifiedBy>
  <cp:revision>2</cp:revision>
  <dcterms:created xsi:type="dcterms:W3CDTF">2024-01-18T14:55:07Z</dcterms:created>
  <dcterms:modified xsi:type="dcterms:W3CDTF">2024-01-18T16:01:15Z</dcterms:modified>
</cp:coreProperties>
</file>